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9" d="100"/>
          <a:sy n="59" d="100"/>
        </p:scale>
        <p:origin x="96" y="8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9/17/2024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jpeg>
</file>

<file path=ppt/media/image40.jpeg>
</file>

<file path=ppt/media/image41.png>
</file>

<file path=ppt/media/image42.png>
</file>

<file path=ppt/media/image4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9/17/2024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&lt;Md Sanuwar Rashid&gt;</a:t>
            </a:r>
          </a:p>
          <a:p>
            <a:r>
              <a:rPr lang="en-US" dirty="0">
                <a:solidFill>
                  <a:schemeClr val="bg2"/>
                </a:solidFill>
                <a:latin typeface="Abadi" panose="020B0604020104020204" pitchFamily="34" charset="0"/>
                <a:ea typeface="SF Pro" pitchFamily="2" charset="0"/>
                <a:cs typeface="SF Pro" pitchFamily="2" charset="0"/>
              </a:rPr>
              <a:t>&lt;Sep 17, 2024&gt;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000" dirty="0"/>
              <a:t>We performed exploratory data analysis and determined the training labels. </a:t>
            </a:r>
          </a:p>
          <a:p>
            <a:r>
              <a:rPr lang="en-US" sz="2000" dirty="0"/>
              <a:t>We calculated the number of launches at each site, and the number and occurrence of each orbits </a:t>
            </a:r>
          </a:p>
          <a:p>
            <a:r>
              <a:rPr lang="en-US" sz="2000" dirty="0"/>
              <a:t>We created landing outcome label from outcome column and exported the results to csv.</a:t>
            </a:r>
          </a:p>
          <a:p>
            <a:endParaRPr lang="en-US" sz="2000" dirty="0">
              <a:solidFill>
                <a:schemeClr val="accent3">
                  <a:lumMod val="25000"/>
                </a:schemeClr>
              </a:solidFill>
              <a:latin typeface="Abadi" panose="020B0604020104020204" pitchFamily="34" charset="0"/>
            </a:endParaRPr>
          </a:p>
          <a:p>
            <a:endParaRPr lang="en-US" sz="2000" dirty="0">
              <a:solidFill>
                <a:schemeClr val="accent3">
                  <a:lumMod val="25000"/>
                </a:schemeClr>
              </a:solidFill>
              <a:latin typeface="Abadi" panose="020B0604020104020204" pitchFamily="34" charset="0"/>
            </a:endParaRPr>
          </a:p>
          <a:p>
            <a:r>
              <a:rPr lang="en-US" sz="20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sz="2000" dirty="0"/>
          </a:p>
          <a:p>
            <a:endParaRPr lang="en-US" sz="2000" dirty="0"/>
          </a:p>
          <a:p>
            <a:endParaRPr lang="en-US" sz="20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70699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B7753B34-144D-B50E-8BEC-06F383A07567}"/>
              </a:ext>
            </a:extLst>
          </p:cNvPr>
          <p:cNvPicPr>
            <a:picLocks noChangeAspect="1"/>
          </p:cNvPicPr>
          <p:nvPr/>
        </p:nvPicPr>
        <p:blipFill>
          <a:blip r:embed="rId3"/>
          <a:stretch>
            <a:fillRect/>
          </a:stretch>
        </p:blipFill>
        <p:spPr>
          <a:xfrm>
            <a:off x="6984682" y="219959"/>
            <a:ext cx="5207318" cy="3336677"/>
          </a:xfrm>
          <a:prstGeom prst="rect">
            <a:avLst/>
          </a:prstGeom>
        </p:spPr>
      </p:pic>
      <p:pic>
        <p:nvPicPr>
          <p:cNvPr id="8" name="Picture 7">
            <a:extLst>
              <a:ext uri="{FF2B5EF4-FFF2-40B4-BE49-F238E27FC236}">
                <a16:creationId xmlns:a16="http://schemas.microsoft.com/office/drawing/2014/main" id="{8B2B48EC-CC68-E1E7-6606-21202614FDDC}"/>
              </a:ext>
            </a:extLst>
          </p:cNvPr>
          <p:cNvPicPr>
            <a:picLocks noChangeAspect="1"/>
          </p:cNvPicPr>
          <p:nvPr/>
        </p:nvPicPr>
        <p:blipFill>
          <a:blip r:embed="rId4"/>
          <a:stretch>
            <a:fillRect/>
          </a:stretch>
        </p:blipFill>
        <p:spPr>
          <a:xfrm>
            <a:off x="7670492" y="3875327"/>
            <a:ext cx="4316720" cy="2715576"/>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10640"/>
            <a:ext cx="9745589" cy="4847273"/>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DISTINCT(LAUNCH_SITE) from SPACEXTBL</a:t>
            </a:r>
            <a:endParaRPr lang="en-US" sz="1800" dirty="0">
              <a:solidFill>
                <a:schemeClr val="accent3">
                  <a:lumMod val="25000"/>
                </a:schemeClr>
              </a:solidFill>
              <a:latin typeface="Abadi"/>
            </a:endParaRP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LAUNCH_SITE from SPACEXTBL where (LAUNCH_SITE) LIKE 'CCA%' LIMIT 5;</a:t>
            </a:r>
            <a:endParaRPr lang="en-US" sz="1800" dirty="0">
              <a:solidFill>
                <a:schemeClr val="accent3">
                  <a:lumMod val="25000"/>
                </a:schemeClr>
              </a:solidFill>
              <a:latin typeface="Abadi"/>
            </a:endParaRP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sum(PAYLOAD_MASS__KG_) as </a:t>
            </a:r>
            <a:r>
              <a:rPr lang="en-US" sz="1800" dirty="0" err="1">
                <a:solidFill>
                  <a:schemeClr val="accent3">
                    <a:lumMod val="25000"/>
                  </a:schemeClr>
                </a:solidFill>
                <a:latin typeface="Abadi" panose="020B0604020104020204" pitchFamily="34" charset="0"/>
              </a:rPr>
              <a:t>payloadmass</a:t>
            </a:r>
            <a:r>
              <a:rPr lang="en-US" sz="1800" dirty="0">
                <a:solidFill>
                  <a:schemeClr val="accent3">
                    <a:lumMod val="25000"/>
                  </a:schemeClr>
                </a:solidFill>
                <a:latin typeface="Abadi" panose="020B0604020104020204" pitchFamily="34" charset="0"/>
              </a:rPr>
              <a:t> from SPACEXTBL;</a:t>
            </a:r>
            <a:endParaRPr lang="en-US" sz="1800" dirty="0">
              <a:solidFill>
                <a:schemeClr val="accent3">
                  <a:lumMod val="25000"/>
                </a:schemeClr>
              </a:solidFill>
              <a:latin typeface="Abadi"/>
            </a:endParaRP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avg(PAYLOAD_MASS__KG_) as </a:t>
            </a:r>
            <a:r>
              <a:rPr lang="en-US" sz="1800" dirty="0" err="1">
                <a:solidFill>
                  <a:schemeClr val="accent3">
                    <a:lumMod val="25000"/>
                  </a:schemeClr>
                </a:solidFill>
                <a:latin typeface="Abadi" panose="020B0604020104020204" pitchFamily="34" charset="0"/>
              </a:rPr>
              <a:t>payloadmass</a:t>
            </a:r>
            <a:r>
              <a:rPr lang="en-US" sz="1800" dirty="0">
                <a:solidFill>
                  <a:schemeClr val="accent3">
                    <a:lumMod val="25000"/>
                  </a:schemeClr>
                </a:solidFill>
                <a:latin typeface="Abadi" panose="020B0604020104020204" pitchFamily="34" charset="0"/>
              </a:rPr>
              <a:t> from SPACEXTBL;</a:t>
            </a:r>
            <a:endParaRPr lang="en-US" sz="1800" dirty="0">
              <a:solidFill>
                <a:schemeClr val="accent3">
                  <a:lumMod val="25000"/>
                </a:schemeClr>
              </a:solidFill>
              <a:latin typeface="Abadi"/>
            </a:endParaRP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min(DATE) from SPACEXTBL;</a:t>
            </a:r>
            <a:endParaRPr lang="en-US" sz="1800" dirty="0">
              <a:solidFill>
                <a:schemeClr val="accent3">
                  <a:lumMod val="25000"/>
                </a:schemeClr>
              </a:solidFill>
              <a:latin typeface="Abadi"/>
            </a:endParaRP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BOOSTER_VERSION from SPACEXTBL where LANDING_OUTCOME='Success (drone ship)' and PAYLOAD_MASS__KG_ BETWEEN 4000 and 6000;</a:t>
            </a:r>
            <a:endParaRPr lang="en-US" sz="1800" dirty="0">
              <a:solidFill>
                <a:schemeClr val="accent3">
                  <a:lumMod val="25000"/>
                </a:schemeClr>
              </a:solidFill>
              <a:latin typeface="Abadi"/>
            </a:endParaRP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LANDING_OUTCOME FROM SPACEXTBL WHERE DATE BETWEEN '2010-06-04' AND '2017-03-20' ORDER BY DATE DESC;</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850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lvl="1">
              <a:lnSpc>
                <a:spcPct val="100000"/>
              </a:lnSpc>
              <a:spcBef>
                <a:spcPts val="1400"/>
              </a:spcBef>
            </a:pPr>
            <a:r>
              <a:rPr lang="en-US" sz="2000" dirty="0"/>
              <a:t>We marked all launch sites, and added map objects such as markers, circles, lines to mark the success or failure of launches for each site on the folium map. </a:t>
            </a:r>
          </a:p>
          <a:p>
            <a:pPr lvl="1">
              <a:lnSpc>
                <a:spcPct val="100000"/>
              </a:lnSpc>
              <a:spcBef>
                <a:spcPts val="1400"/>
              </a:spcBef>
            </a:pPr>
            <a:r>
              <a:rPr lang="en-US" sz="2000" dirty="0"/>
              <a:t> We assigned the feature launch outcomes (failure or success) to class 0 and 1.i.e., 0 for failure, and 1 for success. </a:t>
            </a:r>
          </a:p>
          <a:p>
            <a:pPr lvl="1">
              <a:lnSpc>
                <a:spcPct val="100000"/>
              </a:lnSpc>
              <a:spcBef>
                <a:spcPts val="1400"/>
              </a:spcBef>
            </a:pPr>
            <a:r>
              <a:rPr lang="en-US" sz="2000" dirty="0"/>
              <a:t>Using the color-labeled marker clusters, we identified which launch sites have relatively high success rate. </a:t>
            </a:r>
          </a:p>
          <a:p>
            <a:pPr lvl="1">
              <a:lnSpc>
                <a:spcPct val="100000"/>
              </a:lnSpc>
              <a:spcBef>
                <a:spcPts val="1400"/>
              </a:spcBef>
            </a:pPr>
            <a:r>
              <a:rPr lang="en-US" sz="2000" dirty="0"/>
              <a:t>We calculated the distances between a launch site to its proximities. We answered some question for instance: - Are launch sites near railways, highways and coastlines. - Do launch sites keep certain distance away from cities.</a:t>
            </a:r>
          </a:p>
          <a:p>
            <a:pPr lvl="1">
              <a:lnSpc>
                <a:spcPct val="100000"/>
              </a:lnSpc>
              <a:spcBef>
                <a:spcPts val="1400"/>
              </a:spcBef>
            </a:pPr>
            <a:endParaRPr lang="en-US" sz="20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lvl="1">
              <a:lnSpc>
                <a:spcPct val="100000"/>
              </a:lnSpc>
              <a:spcBef>
                <a:spcPts val="1400"/>
              </a:spcBef>
            </a:pPr>
            <a:r>
              <a:rPr lang="en-US" sz="2000" dirty="0"/>
              <a:t>We built an interactive dashboard with </a:t>
            </a:r>
            <a:r>
              <a:rPr lang="en-US" sz="2000" dirty="0" err="1"/>
              <a:t>Plotly</a:t>
            </a:r>
            <a:r>
              <a:rPr lang="en-US" sz="2000" dirty="0"/>
              <a:t> dash </a:t>
            </a:r>
          </a:p>
          <a:p>
            <a:pPr lvl="1">
              <a:lnSpc>
                <a:spcPct val="100000"/>
              </a:lnSpc>
              <a:spcBef>
                <a:spcPts val="1400"/>
              </a:spcBef>
            </a:pPr>
            <a:r>
              <a:rPr lang="en-US" sz="2000" dirty="0"/>
              <a:t>We plotted pie charts showing the total launches by a certain sites </a:t>
            </a:r>
          </a:p>
          <a:p>
            <a:pPr lvl="1">
              <a:lnSpc>
                <a:spcPct val="100000"/>
              </a:lnSpc>
              <a:spcBef>
                <a:spcPts val="1400"/>
              </a:spcBef>
            </a:pPr>
            <a:r>
              <a:rPr lang="en-US" sz="2000" dirty="0"/>
              <a:t>We plotted scatter graph showing the relationship with Outcome and Payload Mass (Kg) for the different booster version.</a:t>
            </a:r>
          </a:p>
          <a:p>
            <a:pPr marL="0" indent="0">
              <a:lnSpc>
                <a:spcPct val="100000"/>
              </a:lnSpc>
              <a:spcBef>
                <a:spcPts val="1400"/>
              </a:spcBef>
              <a:buNone/>
            </a:pPr>
            <a:endParaRPr lang="en-US" sz="16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lvl="1">
              <a:lnSpc>
                <a:spcPct val="100000"/>
              </a:lnSpc>
              <a:spcBef>
                <a:spcPts val="1400"/>
              </a:spcBef>
            </a:pPr>
            <a:r>
              <a:rPr lang="en-US" sz="2000" dirty="0"/>
              <a:t>We loaded the data using </a:t>
            </a:r>
            <a:r>
              <a:rPr lang="en-US" sz="2000" dirty="0" err="1"/>
              <a:t>numpy</a:t>
            </a:r>
            <a:r>
              <a:rPr lang="en-US" sz="2000" dirty="0"/>
              <a:t> and pandas, transformed the data, split our data into training and testing. </a:t>
            </a:r>
          </a:p>
          <a:p>
            <a:pPr lvl="1">
              <a:lnSpc>
                <a:spcPct val="100000"/>
              </a:lnSpc>
              <a:spcBef>
                <a:spcPts val="1400"/>
              </a:spcBef>
            </a:pPr>
            <a:r>
              <a:rPr lang="en-US" sz="2000" dirty="0"/>
              <a:t>We built different machine learning models and tune different hyperparameters using </a:t>
            </a:r>
            <a:r>
              <a:rPr lang="en-US" sz="2000" dirty="0" err="1"/>
              <a:t>GridSearchCV</a:t>
            </a:r>
            <a:r>
              <a:rPr lang="en-US" sz="2000" dirty="0"/>
              <a:t>. </a:t>
            </a:r>
          </a:p>
          <a:p>
            <a:pPr lvl="1">
              <a:lnSpc>
                <a:spcPct val="100000"/>
              </a:lnSpc>
              <a:spcBef>
                <a:spcPts val="1400"/>
              </a:spcBef>
            </a:pPr>
            <a:r>
              <a:rPr lang="en-US" sz="2000" dirty="0"/>
              <a:t>We used accuracy as the metric for our model, improved the model using feature engineering and algorithm tuning. </a:t>
            </a:r>
          </a:p>
          <a:p>
            <a:pPr lvl="1">
              <a:lnSpc>
                <a:spcPct val="100000"/>
              </a:lnSpc>
              <a:spcBef>
                <a:spcPts val="1400"/>
              </a:spcBef>
            </a:pPr>
            <a:r>
              <a:rPr lang="en-US" sz="2000" dirty="0"/>
              <a:t>We found the best performing classification model.</a:t>
            </a:r>
          </a:p>
          <a:p>
            <a:pPr lvl="1">
              <a:lnSpc>
                <a:spcPct val="100000"/>
              </a:lnSpc>
              <a:spcBef>
                <a:spcPts val="1400"/>
              </a:spcBef>
            </a:pPr>
            <a:endParaRPr lang="en-US" sz="12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2400741"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8" name="Picture 7">
            <a:extLst>
              <a:ext uri="{FF2B5EF4-FFF2-40B4-BE49-F238E27FC236}">
                <a16:creationId xmlns:a16="http://schemas.microsoft.com/office/drawing/2014/main" id="{8FFEF68D-069F-1CFE-2319-66D582940E01}"/>
              </a:ext>
            </a:extLst>
          </p:cNvPr>
          <p:cNvPicPr>
            <a:picLocks noChangeAspect="1"/>
          </p:cNvPicPr>
          <p:nvPr/>
        </p:nvPicPr>
        <p:blipFill>
          <a:blip r:embed="rId3"/>
          <a:stretch>
            <a:fillRect/>
          </a:stretch>
        </p:blipFill>
        <p:spPr>
          <a:xfrm>
            <a:off x="3603171" y="1684670"/>
            <a:ext cx="8218715" cy="374393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2234446"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6D6302C1-BEFB-0DA2-5239-C8202FDDBCF8}"/>
              </a:ext>
            </a:extLst>
          </p:cNvPr>
          <p:cNvPicPr>
            <a:picLocks noChangeAspect="1"/>
          </p:cNvPicPr>
          <p:nvPr/>
        </p:nvPicPr>
        <p:blipFill>
          <a:blip r:embed="rId3"/>
          <a:stretch>
            <a:fillRect/>
          </a:stretch>
        </p:blipFill>
        <p:spPr>
          <a:xfrm>
            <a:off x="3167742" y="1704879"/>
            <a:ext cx="9024257" cy="3448242"/>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2397732"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1CA55005-731B-DE52-3B1F-54507A33841A}"/>
              </a:ext>
            </a:extLst>
          </p:cNvPr>
          <p:cNvPicPr>
            <a:picLocks noChangeAspect="1"/>
          </p:cNvPicPr>
          <p:nvPr/>
        </p:nvPicPr>
        <p:blipFill>
          <a:blip r:embed="rId3"/>
          <a:stretch>
            <a:fillRect/>
          </a:stretch>
        </p:blipFill>
        <p:spPr>
          <a:xfrm>
            <a:off x="3673929" y="2269670"/>
            <a:ext cx="7084558" cy="4131129"/>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220178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50590EF6-0026-11C7-729E-D6584665AD61}"/>
              </a:ext>
            </a:extLst>
          </p:cNvPr>
          <p:cNvPicPr>
            <a:picLocks noChangeAspect="1"/>
          </p:cNvPicPr>
          <p:nvPr/>
        </p:nvPicPr>
        <p:blipFill>
          <a:blip r:embed="rId3"/>
          <a:stretch>
            <a:fillRect/>
          </a:stretch>
        </p:blipFill>
        <p:spPr>
          <a:xfrm>
            <a:off x="3314700" y="1733219"/>
            <a:ext cx="8877300" cy="339156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208748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881CD5E9-4C49-F0D4-703A-71E45593E80F}"/>
              </a:ext>
            </a:extLst>
          </p:cNvPr>
          <p:cNvPicPr>
            <a:picLocks noChangeAspect="1"/>
          </p:cNvPicPr>
          <p:nvPr/>
        </p:nvPicPr>
        <p:blipFill>
          <a:blip r:embed="rId3"/>
          <a:stretch>
            <a:fillRect/>
          </a:stretch>
        </p:blipFill>
        <p:spPr>
          <a:xfrm>
            <a:off x="2857500" y="1717842"/>
            <a:ext cx="9334500" cy="342231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2022175" cy="3811588"/>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E19FFE04-89B0-E198-AE67-9995E3BBF0A6}"/>
              </a:ext>
            </a:extLst>
          </p:cNvPr>
          <p:cNvPicPr>
            <a:picLocks noChangeAspect="1"/>
          </p:cNvPicPr>
          <p:nvPr/>
        </p:nvPicPr>
        <p:blipFill>
          <a:blip r:embed="rId3"/>
          <a:stretch>
            <a:fillRect/>
          </a:stretch>
        </p:blipFill>
        <p:spPr>
          <a:xfrm>
            <a:off x="4079421" y="1681843"/>
            <a:ext cx="8112579" cy="451893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58D8E66E-D18B-C337-2123-813BAFEA9664}"/>
              </a:ext>
            </a:extLst>
          </p:cNvPr>
          <p:cNvPicPr>
            <a:picLocks noChangeAspect="1"/>
          </p:cNvPicPr>
          <p:nvPr/>
        </p:nvPicPr>
        <p:blipFill>
          <a:blip r:embed="rId3"/>
          <a:stretch>
            <a:fillRect/>
          </a:stretch>
        </p:blipFill>
        <p:spPr>
          <a:xfrm>
            <a:off x="5241471" y="3051175"/>
            <a:ext cx="4191000" cy="272415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D0002F7D-2D4B-20BC-34E1-00D012092942}"/>
              </a:ext>
            </a:extLst>
          </p:cNvPr>
          <p:cNvPicPr>
            <a:picLocks noChangeAspect="1"/>
          </p:cNvPicPr>
          <p:nvPr/>
        </p:nvPicPr>
        <p:blipFill>
          <a:blip r:embed="rId3"/>
          <a:stretch>
            <a:fillRect/>
          </a:stretch>
        </p:blipFill>
        <p:spPr>
          <a:xfrm>
            <a:off x="3094944" y="3130324"/>
            <a:ext cx="6524625" cy="298132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D92499FA-E19B-C3D7-1EB4-3E4D41CBA95D}"/>
              </a:ext>
            </a:extLst>
          </p:cNvPr>
          <p:cNvPicPr>
            <a:picLocks noChangeAspect="1"/>
          </p:cNvPicPr>
          <p:nvPr/>
        </p:nvPicPr>
        <p:blipFill>
          <a:blip r:embed="rId3"/>
          <a:stretch>
            <a:fillRect/>
          </a:stretch>
        </p:blipFill>
        <p:spPr>
          <a:xfrm>
            <a:off x="3011941" y="3266210"/>
            <a:ext cx="6429375" cy="219075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45A55182-1976-3666-70D4-3DB1B068A5DF}"/>
              </a:ext>
            </a:extLst>
          </p:cNvPr>
          <p:cNvPicPr>
            <a:picLocks noChangeAspect="1"/>
          </p:cNvPicPr>
          <p:nvPr/>
        </p:nvPicPr>
        <p:blipFill>
          <a:blip r:embed="rId3"/>
          <a:stretch>
            <a:fillRect/>
          </a:stretch>
        </p:blipFill>
        <p:spPr>
          <a:xfrm>
            <a:off x="3314700" y="3458875"/>
            <a:ext cx="5562600" cy="189547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37C18F81-D956-CC73-639E-14BDD115C6DD}"/>
              </a:ext>
            </a:extLst>
          </p:cNvPr>
          <p:cNvPicPr>
            <a:picLocks noChangeAspect="1"/>
          </p:cNvPicPr>
          <p:nvPr/>
        </p:nvPicPr>
        <p:blipFill>
          <a:blip r:embed="rId3"/>
          <a:stretch>
            <a:fillRect/>
          </a:stretch>
        </p:blipFill>
        <p:spPr>
          <a:xfrm>
            <a:off x="3328686" y="4001294"/>
            <a:ext cx="5105400" cy="181927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A7592CF1-2CF6-B62E-B595-4DED65AD7A00}"/>
              </a:ext>
            </a:extLst>
          </p:cNvPr>
          <p:cNvPicPr>
            <a:picLocks noChangeAspect="1"/>
          </p:cNvPicPr>
          <p:nvPr/>
        </p:nvPicPr>
        <p:blipFill>
          <a:blip r:embed="rId3"/>
          <a:stretch>
            <a:fillRect/>
          </a:stretch>
        </p:blipFill>
        <p:spPr>
          <a:xfrm>
            <a:off x="1334860" y="3633788"/>
            <a:ext cx="10306050" cy="254317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32560"/>
            <a:ext cx="8657537" cy="4886790"/>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0"/>
              </a:spcBef>
            </a:pPr>
            <a:r>
              <a:rPr lang="en-US" sz="2200" dirty="0">
                <a:solidFill>
                  <a:schemeClr val="accent3">
                    <a:lumMod val="25000"/>
                  </a:schemeClr>
                </a:solidFill>
                <a:latin typeface="Abadi" panose="020B0604020104020204" pitchFamily="34" charset="0"/>
              </a:rPr>
              <a:t>Summary of methodologies</a:t>
            </a:r>
          </a:p>
          <a:p>
            <a:pPr lvl="1">
              <a:lnSpc>
                <a:spcPct val="120000"/>
              </a:lnSpc>
              <a:spcBef>
                <a:spcPts val="0"/>
              </a:spcBef>
            </a:pPr>
            <a:r>
              <a:rPr lang="en-US" sz="1800" dirty="0">
                <a:solidFill>
                  <a:schemeClr val="accent3">
                    <a:lumMod val="25000"/>
                  </a:schemeClr>
                </a:solidFill>
                <a:latin typeface="Abadi" panose="020B0604020104020204" pitchFamily="34" charset="0"/>
              </a:rPr>
              <a:t>Data collection using</a:t>
            </a:r>
          </a:p>
          <a:p>
            <a:pPr lvl="2">
              <a:lnSpc>
                <a:spcPct val="120000"/>
              </a:lnSpc>
              <a:spcBef>
                <a:spcPts val="0"/>
              </a:spcBef>
            </a:pPr>
            <a:r>
              <a:rPr lang="en-US" sz="1400" dirty="0">
                <a:solidFill>
                  <a:schemeClr val="accent3">
                    <a:lumMod val="25000"/>
                  </a:schemeClr>
                </a:solidFill>
                <a:latin typeface="Abadi" panose="020B0604020104020204" pitchFamily="34" charset="0"/>
              </a:rPr>
              <a:t>API</a:t>
            </a:r>
          </a:p>
          <a:p>
            <a:pPr lvl="2">
              <a:lnSpc>
                <a:spcPct val="120000"/>
              </a:lnSpc>
              <a:spcBef>
                <a:spcPts val="0"/>
              </a:spcBef>
            </a:pPr>
            <a:r>
              <a:rPr lang="en-US" sz="1400" dirty="0">
                <a:solidFill>
                  <a:schemeClr val="accent3">
                    <a:lumMod val="25000"/>
                  </a:schemeClr>
                </a:solidFill>
                <a:latin typeface="Abadi" panose="020B0604020104020204" pitchFamily="34" charset="0"/>
              </a:rPr>
              <a:t>Web Scraping</a:t>
            </a:r>
          </a:p>
          <a:p>
            <a:pPr lvl="2">
              <a:lnSpc>
                <a:spcPct val="120000"/>
              </a:lnSpc>
              <a:spcBef>
                <a:spcPts val="0"/>
              </a:spcBef>
            </a:pPr>
            <a:r>
              <a:rPr lang="en-US" sz="1400" dirty="0">
                <a:solidFill>
                  <a:schemeClr val="accent3">
                    <a:lumMod val="25000"/>
                  </a:schemeClr>
                </a:solidFill>
                <a:latin typeface="Abadi" panose="020B0604020104020204" pitchFamily="34" charset="0"/>
              </a:rPr>
              <a:t>Data Wrangling</a:t>
            </a:r>
          </a:p>
          <a:p>
            <a:pPr lvl="1">
              <a:lnSpc>
                <a:spcPct val="120000"/>
              </a:lnSpc>
              <a:spcBef>
                <a:spcPts val="0"/>
              </a:spcBef>
            </a:pPr>
            <a:r>
              <a:rPr lang="en-US" sz="2200" dirty="0">
                <a:solidFill>
                  <a:schemeClr val="accent3">
                    <a:lumMod val="25000"/>
                  </a:schemeClr>
                </a:solidFill>
                <a:latin typeface="Abadi" panose="020B0604020104020204" pitchFamily="34" charset="0"/>
              </a:rPr>
              <a:t>EDA with </a:t>
            </a:r>
          </a:p>
          <a:p>
            <a:pPr lvl="2">
              <a:lnSpc>
                <a:spcPct val="120000"/>
              </a:lnSpc>
              <a:spcBef>
                <a:spcPts val="0"/>
              </a:spcBef>
            </a:pPr>
            <a:r>
              <a:rPr lang="en-US" sz="1800" dirty="0">
                <a:solidFill>
                  <a:schemeClr val="accent3">
                    <a:lumMod val="25000"/>
                  </a:schemeClr>
                </a:solidFill>
                <a:latin typeface="Abadi" panose="020B0604020104020204" pitchFamily="34" charset="0"/>
              </a:rPr>
              <a:t>SQL</a:t>
            </a:r>
          </a:p>
          <a:p>
            <a:pPr lvl="2">
              <a:lnSpc>
                <a:spcPct val="120000"/>
              </a:lnSpc>
              <a:spcBef>
                <a:spcPts val="0"/>
              </a:spcBef>
            </a:pPr>
            <a:r>
              <a:rPr lang="en-US" sz="1800" dirty="0">
                <a:solidFill>
                  <a:schemeClr val="accent3">
                    <a:lumMod val="25000"/>
                  </a:schemeClr>
                </a:solidFill>
                <a:latin typeface="Abadi" panose="020B0604020104020204" pitchFamily="34" charset="0"/>
              </a:rPr>
              <a:t>Visualization</a:t>
            </a:r>
          </a:p>
          <a:p>
            <a:pPr lvl="1">
              <a:lnSpc>
                <a:spcPct val="120000"/>
              </a:lnSpc>
              <a:spcBef>
                <a:spcPts val="0"/>
              </a:spcBef>
            </a:pPr>
            <a:r>
              <a:rPr lang="en-US" sz="2200" dirty="0">
                <a:solidFill>
                  <a:schemeClr val="accent3">
                    <a:lumMod val="25000"/>
                  </a:schemeClr>
                </a:solidFill>
                <a:latin typeface="Abadi" panose="020B0604020104020204" pitchFamily="34" charset="0"/>
              </a:rPr>
              <a:t>Interactive Visual Analytics</a:t>
            </a:r>
          </a:p>
          <a:p>
            <a:pPr lvl="2">
              <a:lnSpc>
                <a:spcPct val="120000"/>
              </a:lnSpc>
              <a:spcBef>
                <a:spcPts val="0"/>
              </a:spcBef>
            </a:pPr>
            <a:r>
              <a:rPr lang="en-US" sz="1800" dirty="0">
                <a:solidFill>
                  <a:schemeClr val="accent3">
                    <a:lumMod val="25000"/>
                  </a:schemeClr>
                </a:solidFill>
                <a:latin typeface="Abadi" panose="020B0604020104020204" pitchFamily="34" charset="0"/>
              </a:rPr>
              <a:t>With Folium</a:t>
            </a:r>
          </a:p>
          <a:p>
            <a:pPr lvl="2">
              <a:lnSpc>
                <a:spcPct val="120000"/>
              </a:lnSpc>
              <a:spcBef>
                <a:spcPts val="0"/>
              </a:spcBef>
            </a:pPr>
            <a:r>
              <a:rPr lang="en-US" sz="1800" dirty="0">
                <a:solidFill>
                  <a:schemeClr val="accent3">
                    <a:lumMod val="25000"/>
                  </a:schemeClr>
                </a:solidFill>
                <a:latin typeface="Abadi" panose="020B0604020104020204" pitchFamily="34" charset="0"/>
              </a:rPr>
              <a:t>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20000"/>
              </a:lnSpc>
              <a:spcBef>
                <a:spcPts val="0"/>
              </a:spcBef>
            </a:pPr>
            <a:r>
              <a:rPr lang="en-US" sz="2200" dirty="0">
                <a:solidFill>
                  <a:schemeClr val="accent3">
                    <a:lumMod val="25000"/>
                  </a:schemeClr>
                </a:solidFill>
                <a:latin typeface="Abadi" panose="020B0604020104020204" pitchFamily="34" charset="0"/>
              </a:rPr>
              <a:t>Predictive analysis</a:t>
            </a:r>
          </a:p>
          <a:p>
            <a:pPr>
              <a:lnSpc>
                <a:spcPct val="120000"/>
              </a:lnSpc>
              <a:spcBef>
                <a:spcPts val="0"/>
              </a:spcBef>
            </a:pPr>
            <a:r>
              <a:rPr lang="en-US" sz="2200" dirty="0">
                <a:solidFill>
                  <a:schemeClr val="accent3">
                    <a:lumMod val="25000"/>
                  </a:schemeClr>
                </a:solidFill>
                <a:latin typeface="Abadi" panose="020B0604020104020204" pitchFamily="34" charset="0"/>
              </a:rPr>
              <a:t>Summary of all results</a:t>
            </a:r>
          </a:p>
          <a:p>
            <a:pPr lvl="1">
              <a:lnSpc>
                <a:spcPct val="120000"/>
              </a:lnSpc>
              <a:spcBef>
                <a:spcPts val="0"/>
              </a:spcBef>
            </a:pPr>
            <a:r>
              <a:rPr lang="en-US" sz="1800" dirty="0">
                <a:solidFill>
                  <a:schemeClr val="accent3">
                    <a:lumMod val="25000"/>
                  </a:schemeClr>
                </a:solidFill>
                <a:latin typeface="Abadi" panose="020B0604020104020204" pitchFamily="34" charset="0"/>
              </a:rPr>
              <a:t>EDA result</a:t>
            </a:r>
          </a:p>
          <a:p>
            <a:pPr lvl="1">
              <a:lnSpc>
                <a:spcPct val="120000"/>
              </a:lnSpc>
              <a:spcBef>
                <a:spcPts val="0"/>
              </a:spcBef>
            </a:pPr>
            <a:r>
              <a:rPr lang="en-US" sz="1800" dirty="0">
                <a:solidFill>
                  <a:schemeClr val="accent3">
                    <a:lumMod val="25000"/>
                  </a:schemeClr>
                </a:solidFill>
                <a:latin typeface="Abadi" panose="020B0604020104020204" pitchFamily="34" charset="0"/>
              </a:rPr>
              <a:t>Interactive analytics result</a:t>
            </a:r>
          </a:p>
          <a:p>
            <a:pPr lvl="1">
              <a:lnSpc>
                <a:spcPct val="120000"/>
              </a:lnSpc>
              <a:spcBef>
                <a:spcPts val="0"/>
              </a:spcBef>
            </a:pPr>
            <a:r>
              <a:rPr lang="en-US" sz="1800" dirty="0">
                <a:solidFill>
                  <a:schemeClr val="accent3">
                    <a:lumMod val="25000"/>
                  </a:schemeClr>
                </a:solidFill>
                <a:latin typeface="Abadi" panose="020B0604020104020204" pitchFamily="34" charset="0"/>
              </a:rPr>
              <a:t>Predictive analysis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037C559F-0F9A-8063-600C-15B72631B8EE}"/>
              </a:ext>
            </a:extLst>
          </p:cNvPr>
          <p:cNvPicPr>
            <a:picLocks noChangeAspect="1"/>
          </p:cNvPicPr>
          <p:nvPr/>
        </p:nvPicPr>
        <p:blipFill>
          <a:blip r:embed="rId3"/>
          <a:stretch>
            <a:fillRect/>
          </a:stretch>
        </p:blipFill>
        <p:spPr>
          <a:xfrm>
            <a:off x="1676401" y="2855336"/>
            <a:ext cx="3781425" cy="357187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AA661598-C3AB-EA03-72A4-17AA7FE2BCB1}"/>
              </a:ext>
            </a:extLst>
          </p:cNvPr>
          <p:cNvPicPr>
            <a:picLocks noChangeAspect="1"/>
          </p:cNvPicPr>
          <p:nvPr/>
        </p:nvPicPr>
        <p:blipFill>
          <a:blip r:embed="rId3"/>
          <a:stretch>
            <a:fillRect/>
          </a:stretch>
        </p:blipFill>
        <p:spPr>
          <a:xfrm>
            <a:off x="1676401" y="2816817"/>
            <a:ext cx="8381999" cy="404118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646DF10A-7DCD-B9DE-C9E5-3781722557C8}"/>
              </a:ext>
            </a:extLst>
          </p:cNvPr>
          <p:cNvPicPr>
            <a:picLocks noChangeAspect="1"/>
          </p:cNvPicPr>
          <p:nvPr/>
        </p:nvPicPr>
        <p:blipFill>
          <a:blip r:embed="rId3"/>
          <a:stretch>
            <a:fillRect/>
          </a:stretch>
        </p:blipFill>
        <p:spPr>
          <a:xfrm>
            <a:off x="2608478" y="3608614"/>
            <a:ext cx="6602878" cy="261777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288759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35EEEB99-FD1C-45F6-F3C2-758E2D2828D6}"/>
              </a:ext>
            </a:extLst>
          </p:cNvPr>
          <p:cNvPicPr>
            <a:picLocks noChangeAspect="1"/>
          </p:cNvPicPr>
          <p:nvPr/>
        </p:nvPicPr>
        <p:blipFill>
          <a:blip r:embed="rId3"/>
          <a:stretch>
            <a:fillRect/>
          </a:stretch>
        </p:blipFill>
        <p:spPr>
          <a:xfrm>
            <a:off x="4147458" y="1428750"/>
            <a:ext cx="6962774" cy="4998461"/>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2707219" cy="4351338"/>
          </a:xfrm>
          <a:prstGeom prst="rect">
            <a:avLst/>
          </a:prstGeom>
        </p:spPr>
        <p:txBody>
          <a:bodyPr lIns="91440" tIns="45720" rIns="91440" bIns="45720" anchor="t">
            <a:normAutofit fontScale="77500" lnSpcReduction="20000"/>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6" name="Picture 5">
            <a:extLst>
              <a:ext uri="{FF2B5EF4-FFF2-40B4-BE49-F238E27FC236}">
                <a16:creationId xmlns:a16="http://schemas.microsoft.com/office/drawing/2014/main" id="{9584BF7C-1D8D-EB30-C203-52BB48651BF2}"/>
              </a:ext>
            </a:extLst>
          </p:cNvPr>
          <p:cNvPicPr>
            <a:picLocks noChangeAspect="1"/>
          </p:cNvPicPr>
          <p:nvPr/>
        </p:nvPicPr>
        <p:blipFill>
          <a:blip r:embed="rId3"/>
          <a:stretch>
            <a:fillRect/>
          </a:stretch>
        </p:blipFill>
        <p:spPr>
          <a:xfrm>
            <a:off x="3628231" y="1188652"/>
            <a:ext cx="8563769" cy="473596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7" name="Picture 6">
            <a:extLst>
              <a:ext uri="{FF2B5EF4-FFF2-40B4-BE49-F238E27FC236}">
                <a16:creationId xmlns:a16="http://schemas.microsoft.com/office/drawing/2014/main" id="{E051E5A1-3E3C-9E6D-99B0-DAC83AAFC57E}"/>
              </a:ext>
            </a:extLst>
          </p:cNvPr>
          <p:cNvPicPr>
            <a:picLocks noChangeAspect="1"/>
          </p:cNvPicPr>
          <p:nvPr/>
        </p:nvPicPr>
        <p:blipFill>
          <a:blip r:embed="rId3"/>
          <a:stretch>
            <a:fillRect/>
          </a:stretch>
        </p:blipFill>
        <p:spPr>
          <a:xfrm>
            <a:off x="819150" y="1843087"/>
            <a:ext cx="10553700" cy="317182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4" name="Picture 3">
            <a:extLst>
              <a:ext uri="{FF2B5EF4-FFF2-40B4-BE49-F238E27FC236}">
                <a16:creationId xmlns:a16="http://schemas.microsoft.com/office/drawing/2014/main" id="{4F834C43-B42E-AB43-B091-2C396106BC39}"/>
              </a:ext>
            </a:extLst>
          </p:cNvPr>
          <p:cNvPicPr>
            <a:picLocks noChangeAspect="1"/>
          </p:cNvPicPr>
          <p:nvPr/>
        </p:nvPicPr>
        <p:blipFill>
          <a:blip r:embed="rId3"/>
          <a:stretch>
            <a:fillRect/>
          </a:stretch>
        </p:blipFill>
        <p:spPr>
          <a:xfrm>
            <a:off x="4745220" y="2661556"/>
            <a:ext cx="7386177" cy="419644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4" name="Picture 3">
            <a:extLst>
              <a:ext uri="{FF2B5EF4-FFF2-40B4-BE49-F238E27FC236}">
                <a16:creationId xmlns:a16="http://schemas.microsoft.com/office/drawing/2014/main" id="{6E1E017F-CE9A-3656-563C-05D19891814E}"/>
              </a:ext>
            </a:extLst>
          </p:cNvPr>
          <p:cNvPicPr>
            <a:picLocks noChangeAspect="1"/>
          </p:cNvPicPr>
          <p:nvPr/>
        </p:nvPicPr>
        <p:blipFill>
          <a:blip r:embed="rId3"/>
          <a:stretch>
            <a:fillRect/>
          </a:stretch>
        </p:blipFill>
        <p:spPr>
          <a:xfrm>
            <a:off x="1843087" y="1600200"/>
            <a:ext cx="8505825" cy="365760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86840"/>
            <a:ext cx="10059823" cy="52273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1800" dirty="0">
                <a:solidFill>
                  <a:schemeClr val="accent3">
                    <a:lumMod val="25000"/>
                  </a:schemeClr>
                </a:solidFill>
                <a:latin typeface="Abadi" panose="020B0604020104020204" pitchFamily="34" charset="0"/>
              </a:rPr>
              <a:t>Project background and context</a:t>
            </a:r>
          </a:p>
          <a:p>
            <a:pPr lvl="1"/>
            <a:r>
              <a:rPr lang="en-US" sz="1800" b="0" i="0" dirty="0">
                <a:solidFill>
                  <a:srgbClr val="333333"/>
                </a:solidFill>
                <a:effectLst/>
                <a:latin typeface="OpenSans"/>
              </a:rPr>
              <a:t>SpaceX can reuse the first stage. Therefore, if we can determine if the first stage will land, we can determine the cost of a launch. To determine the price of each launch, I will gather information about Space X and create a dashboards.  I will also determine if SpaceX will reuse the first stage. I will train a machine learning model and use </a:t>
            </a:r>
            <a:r>
              <a:rPr lang="en-US" sz="1800" dirty="0">
                <a:solidFill>
                  <a:srgbClr val="333333"/>
                </a:solidFill>
                <a:latin typeface="OpenSans"/>
              </a:rPr>
              <a:t>provided data </a:t>
            </a:r>
            <a:r>
              <a:rPr lang="en-US" sz="1800" b="0" i="0" dirty="0">
                <a:solidFill>
                  <a:srgbClr val="333333"/>
                </a:solidFill>
                <a:effectLst/>
                <a:latin typeface="OpenSans"/>
              </a:rPr>
              <a:t>to predict if SpaceX will reuse the first stage.</a:t>
            </a:r>
          </a:p>
          <a:p>
            <a:pPr>
              <a:spcBef>
                <a:spcPts val="1400"/>
              </a:spcBef>
            </a:pPr>
            <a:r>
              <a:rPr lang="en-US" sz="18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pPr>
            <a:r>
              <a:rPr lang="en-US" sz="1800" dirty="0">
                <a:solidFill>
                  <a:schemeClr val="accent3">
                    <a:lumMod val="25000"/>
                  </a:schemeClr>
                </a:solidFill>
                <a:latin typeface="Abadi" panose="020B0604020104020204" pitchFamily="34" charset="0"/>
              </a:rPr>
              <a:t>The interaction amongst various features that determine the success rate of a successful</a:t>
            </a:r>
          </a:p>
          <a:p>
            <a:pPr lvl="1">
              <a:spcBef>
                <a:spcPts val="1400"/>
              </a:spcBef>
            </a:pPr>
            <a:r>
              <a:rPr lang="en-US" sz="1800" dirty="0">
                <a:solidFill>
                  <a:schemeClr val="accent3">
                    <a:lumMod val="25000"/>
                  </a:schemeClr>
                </a:solidFill>
                <a:latin typeface="Abadi" panose="020B0604020104020204" pitchFamily="34" charset="0"/>
              </a:rPr>
              <a:t>landing.</a:t>
            </a:r>
          </a:p>
          <a:p>
            <a:pPr lvl="1">
              <a:spcBef>
                <a:spcPts val="1400"/>
              </a:spcBef>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4" name="Picture 3">
            <a:extLst>
              <a:ext uri="{FF2B5EF4-FFF2-40B4-BE49-F238E27FC236}">
                <a16:creationId xmlns:a16="http://schemas.microsoft.com/office/drawing/2014/main" id="{51DA4E6C-9122-9BC8-2637-1D0E58F3C8C6}"/>
              </a:ext>
            </a:extLst>
          </p:cNvPr>
          <p:cNvPicPr>
            <a:picLocks noChangeAspect="1"/>
          </p:cNvPicPr>
          <p:nvPr/>
        </p:nvPicPr>
        <p:blipFill>
          <a:blip r:embed="rId3"/>
          <a:stretch>
            <a:fillRect/>
          </a:stretch>
        </p:blipFill>
        <p:spPr>
          <a:xfrm>
            <a:off x="2105025" y="1200150"/>
            <a:ext cx="7981950" cy="445770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4" name="Picture 3">
            <a:extLst>
              <a:ext uri="{FF2B5EF4-FFF2-40B4-BE49-F238E27FC236}">
                <a16:creationId xmlns:a16="http://schemas.microsoft.com/office/drawing/2014/main" id="{3AEE7BBE-532A-110C-FB0B-92F2A07C92A4}"/>
              </a:ext>
            </a:extLst>
          </p:cNvPr>
          <p:cNvPicPr>
            <a:picLocks noChangeAspect="1"/>
          </p:cNvPicPr>
          <p:nvPr/>
        </p:nvPicPr>
        <p:blipFill>
          <a:blip r:embed="rId3"/>
          <a:stretch>
            <a:fillRect/>
          </a:stretch>
        </p:blipFill>
        <p:spPr>
          <a:xfrm>
            <a:off x="1762125" y="2028825"/>
            <a:ext cx="8667750" cy="280035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2573265" cy="381158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A5A96781-790B-C304-3FEB-1A05F2A4CEF6}"/>
              </a:ext>
            </a:extLst>
          </p:cNvPr>
          <p:cNvPicPr>
            <a:picLocks noChangeAspect="1"/>
          </p:cNvPicPr>
          <p:nvPr/>
        </p:nvPicPr>
        <p:blipFill>
          <a:blip r:embed="rId3"/>
          <a:stretch>
            <a:fillRect/>
          </a:stretch>
        </p:blipFill>
        <p:spPr>
          <a:xfrm>
            <a:off x="4014108" y="1204912"/>
            <a:ext cx="6972300" cy="444817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ED2DA7E5-FEB5-42C0-8B1F-78C4B118B0CD}"/>
              </a:ext>
            </a:extLst>
          </p:cNvPr>
          <p:cNvPicPr>
            <a:picLocks noChangeAspect="1"/>
          </p:cNvPicPr>
          <p:nvPr/>
        </p:nvPicPr>
        <p:blipFill>
          <a:blip r:embed="rId3"/>
          <a:stretch>
            <a:fillRect/>
          </a:stretch>
        </p:blipFill>
        <p:spPr>
          <a:xfrm>
            <a:off x="2490787" y="490537"/>
            <a:ext cx="7210425" cy="587692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34886"/>
            <a:ext cx="10170132" cy="4691506"/>
          </a:xfrm>
          <a:prstGeom prst="rect">
            <a:avLst/>
          </a:prstGeom>
        </p:spPr>
        <p:txBody>
          <a:bodyPr>
            <a:no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Point 1</a:t>
            </a:r>
          </a:p>
          <a:p>
            <a:pPr>
              <a:lnSpc>
                <a:spcPct val="100000"/>
              </a:lnSpc>
              <a:spcBef>
                <a:spcPts val="1400"/>
              </a:spcBef>
            </a:pPr>
            <a:r>
              <a:rPr lang="en-US" sz="2000" dirty="0">
                <a:solidFill>
                  <a:schemeClr val="accent3">
                    <a:lumMod val="25000"/>
                  </a:schemeClr>
                </a:solidFill>
                <a:latin typeface="Abadi" panose="020B0604020104020204" pitchFamily="34" charset="0"/>
              </a:rPr>
              <a:t>The larger the flight amount at the launch site, the greater the success rate</a:t>
            </a:r>
          </a:p>
          <a:p>
            <a:pPr>
              <a:lnSpc>
                <a:spcPct val="100000"/>
              </a:lnSpc>
              <a:spcBef>
                <a:spcPts val="1400"/>
              </a:spcBef>
            </a:pPr>
            <a:r>
              <a:rPr lang="en-US" sz="2000" dirty="0">
                <a:solidFill>
                  <a:schemeClr val="accent3">
                    <a:lumMod val="25000"/>
                  </a:schemeClr>
                </a:solidFill>
                <a:latin typeface="Abadi" panose="020B0604020104020204" pitchFamily="34" charset="0"/>
              </a:rPr>
              <a:t>Point 2</a:t>
            </a:r>
          </a:p>
          <a:p>
            <a:pPr lvl="1">
              <a:lnSpc>
                <a:spcPct val="100000"/>
              </a:lnSpc>
              <a:spcBef>
                <a:spcPts val="1400"/>
              </a:spcBef>
            </a:pPr>
            <a:r>
              <a:rPr lang="en-US" sz="2000" dirty="0">
                <a:solidFill>
                  <a:schemeClr val="accent3">
                    <a:lumMod val="25000"/>
                  </a:schemeClr>
                </a:solidFill>
                <a:latin typeface="Abadi" panose="020B0604020104020204" pitchFamily="34" charset="0"/>
              </a:rPr>
              <a:t>Launch success rate started to increase between 2013 and 2020</a:t>
            </a:r>
          </a:p>
          <a:p>
            <a:pPr>
              <a:lnSpc>
                <a:spcPct val="100000"/>
              </a:lnSpc>
              <a:spcBef>
                <a:spcPts val="1400"/>
              </a:spcBef>
            </a:pPr>
            <a:r>
              <a:rPr lang="en-US" sz="2000" dirty="0">
                <a:solidFill>
                  <a:schemeClr val="accent3">
                    <a:lumMod val="25000"/>
                  </a:schemeClr>
                </a:solidFill>
                <a:latin typeface="Abadi" panose="020B0604020104020204" pitchFamily="34" charset="0"/>
              </a:rPr>
              <a:t>Point 3</a:t>
            </a:r>
          </a:p>
          <a:p>
            <a:pPr lvl="1">
              <a:lnSpc>
                <a:spcPct val="100000"/>
              </a:lnSpc>
              <a:spcBef>
                <a:spcPts val="1400"/>
              </a:spcBef>
            </a:pPr>
            <a:r>
              <a:rPr lang="en-US" sz="2000" dirty="0"/>
              <a:t>Orbits ES-L1, GEO, HEO, SSO, VLEO had the most success rate.</a:t>
            </a: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Point 4</a:t>
            </a:r>
          </a:p>
          <a:p>
            <a:pPr lvl="1">
              <a:lnSpc>
                <a:spcPct val="100000"/>
              </a:lnSpc>
              <a:spcBef>
                <a:spcPts val="1400"/>
              </a:spcBef>
            </a:pPr>
            <a:r>
              <a:rPr lang="en-US" sz="2000" dirty="0"/>
              <a:t>KSC LC-39A had the most successful launches of any sites.</a:t>
            </a:r>
          </a:p>
          <a:p>
            <a:pPr lvl="1">
              <a:lnSpc>
                <a:spcPct val="100000"/>
              </a:lnSpc>
              <a:spcBef>
                <a:spcPts val="1400"/>
              </a:spcBef>
            </a:pPr>
            <a:endParaRPr lang="en-US" sz="2000" dirty="0">
              <a:solidFill>
                <a:schemeClr val="accent3">
                  <a:lumMod val="25000"/>
                </a:schemeClr>
              </a:solidFill>
              <a:latin typeface="Abadi" panose="020B0604020104020204" pitchFamily="34" charset="0"/>
            </a:endParaRPr>
          </a:p>
          <a:p>
            <a:pPr marL="457200" lvl="1" indent="0">
              <a:lnSpc>
                <a:spcPct val="100000"/>
              </a:lnSpc>
              <a:spcBef>
                <a:spcPts val="1400"/>
              </a:spcBef>
              <a:buNone/>
            </a:pPr>
            <a:r>
              <a:rPr lang="en-US" sz="2000" dirty="0"/>
              <a:t>The Decision tree classifier is the best machine learning algorithm for this task</a:t>
            </a:r>
            <a:endParaRPr lang="en-US" sz="20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API and web scrapping from the provided data.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for handling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lnSpc>
                <a:spcPct val="100000"/>
              </a:lnSpc>
              <a:spcBef>
                <a:spcPts val="1400"/>
              </a:spcBef>
            </a:pPr>
            <a:r>
              <a:rPr lang="en-US" sz="1800" dirty="0">
                <a:solidFill>
                  <a:schemeClr val="accent3">
                    <a:lumMod val="25000"/>
                  </a:schemeClr>
                </a:solidFill>
                <a:latin typeface="Abadi" panose="020B0604020104020204" pitchFamily="34" charset="0"/>
              </a:rPr>
              <a:t>Using get request to the SpaceX API</a:t>
            </a:r>
          </a:p>
          <a:p>
            <a:pPr lvl="1">
              <a:lnSpc>
                <a:spcPct val="100000"/>
              </a:lnSpc>
              <a:spcBef>
                <a:spcPts val="1400"/>
              </a:spcBef>
            </a:pPr>
            <a:r>
              <a:rPr lang="en-US" sz="1800" dirty="0">
                <a:solidFill>
                  <a:schemeClr val="accent3">
                    <a:lumMod val="25000"/>
                  </a:schemeClr>
                </a:solidFill>
                <a:latin typeface="Abadi" panose="020B0604020104020204" pitchFamily="34" charset="0"/>
              </a:rPr>
              <a:t>Json formatted data was normalized using Pandas </a:t>
            </a:r>
            <a:r>
              <a:rPr lang="en-US" sz="1800" dirty="0" err="1">
                <a:solidFill>
                  <a:schemeClr val="accent3">
                    <a:lumMod val="25000"/>
                  </a:schemeClr>
                </a:solidFill>
                <a:latin typeface="Abadi" panose="020B0604020104020204" pitchFamily="34" charset="0"/>
              </a:rPr>
              <a:t>Dataframe</a:t>
            </a:r>
            <a:r>
              <a:rPr lang="en-US" sz="1800" dirty="0">
                <a:solidFill>
                  <a:schemeClr val="accent3">
                    <a:lumMod val="25000"/>
                  </a:schemeClr>
                </a:solidFill>
                <a:latin typeface="Abadi" panose="020B0604020104020204" pitchFamily="34" charset="0"/>
              </a:rPr>
              <a:t>. </a:t>
            </a:r>
          </a:p>
          <a:p>
            <a:pPr lvl="1">
              <a:lnSpc>
                <a:spcPct val="100000"/>
              </a:lnSpc>
              <a:spcBef>
                <a:spcPts val="1400"/>
              </a:spcBef>
            </a:pPr>
            <a:r>
              <a:rPr lang="en-US" sz="1800" dirty="0">
                <a:solidFill>
                  <a:schemeClr val="accent3">
                    <a:lumMod val="25000"/>
                  </a:schemeClr>
                </a:solidFill>
                <a:latin typeface="Abadi" panose="020B0604020104020204" pitchFamily="34" charset="0"/>
              </a:rPr>
              <a:t>Filling missing values with mean wherever required. </a:t>
            </a:r>
          </a:p>
          <a:p>
            <a:pPr lvl="1">
              <a:lnSpc>
                <a:spcPct val="100000"/>
              </a:lnSpc>
              <a:spcBef>
                <a:spcPts val="1400"/>
              </a:spcBef>
            </a:pPr>
            <a:r>
              <a:rPr lang="en-US" sz="1800" dirty="0">
                <a:solidFill>
                  <a:schemeClr val="accent3">
                    <a:lumMod val="25000"/>
                  </a:schemeClr>
                </a:solidFill>
                <a:latin typeface="Abadi" panose="020B0604020104020204" pitchFamily="34" charset="0"/>
              </a:rPr>
              <a:t>Performing web scrapping using Beautiful Soup</a:t>
            </a:r>
          </a:p>
          <a:p>
            <a:pPr lvl="1">
              <a:lnSpc>
                <a:spcPct val="100000"/>
              </a:lnSpc>
              <a:spcBef>
                <a:spcPts val="1400"/>
              </a:spcBef>
            </a:pPr>
            <a:r>
              <a:rPr lang="en-US" sz="1800" dirty="0">
                <a:solidFill>
                  <a:schemeClr val="accent3">
                    <a:lumMod val="25000"/>
                  </a:schemeClr>
                </a:solidFill>
                <a:latin typeface="Abadi" panose="020B0604020104020204" pitchFamily="34" charset="0"/>
              </a:rPr>
              <a:t>Extracting launch record as HTML table and parse the table and convert it to Pandas </a:t>
            </a:r>
            <a:r>
              <a:rPr lang="en-US" sz="1800" dirty="0" err="1">
                <a:solidFill>
                  <a:schemeClr val="accent3">
                    <a:lumMod val="25000"/>
                  </a:schemeClr>
                </a:solidFill>
                <a:latin typeface="Abadi" panose="020B0604020104020204" pitchFamily="34" charset="0"/>
              </a:rPr>
              <a:t>dataframe</a:t>
            </a:r>
            <a:r>
              <a:rPr lang="en-US" sz="1800" dirty="0">
                <a:solidFill>
                  <a:schemeClr val="accent3">
                    <a:lumMod val="25000"/>
                  </a:schemeClr>
                </a:solidFill>
                <a:latin typeface="Abadi" panose="020B0604020104020204" pitchFamily="34" charset="0"/>
              </a:rPr>
              <a:t> for future analysis. </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9E70DED1-A865-8D21-F3A2-219F9A8F77B9}"/>
              </a:ext>
            </a:extLst>
          </p:cNvPr>
          <p:cNvPicPr>
            <a:picLocks noChangeAspect="1"/>
          </p:cNvPicPr>
          <p:nvPr/>
        </p:nvPicPr>
        <p:blipFill>
          <a:blip r:embed="rId3"/>
          <a:stretch>
            <a:fillRect/>
          </a:stretch>
        </p:blipFill>
        <p:spPr>
          <a:xfrm>
            <a:off x="5910262" y="1832610"/>
            <a:ext cx="5095875" cy="666750"/>
          </a:xfrm>
          <a:prstGeom prst="rect">
            <a:avLst/>
          </a:prstGeom>
        </p:spPr>
      </p:pic>
      <p:pic>
        <p:nvPicPr>
          <p:cNvPr id="11" name="Picture 10">
            <a:extLst>
              <a:ext uri="{FF2B5EF4-FFF2-40B4-BE49-F238E27FC236}">
                <a16:creationId xmlns:a16="http://schemas.microsoft.com/office/drawing/2014/main" id="{67E6DAAA-6981-FACF-E490-1171F184D23A}"/>
              </a:ext>
            </a:extLst>
          </p:cNvPr>
          <p:cNvPicPr>
            <a:picLocks noChangeAspect="1"/>
          </p:cNvPicPr>
          <p:nvPr/>
        </p:nvPicPr>
        <p:blipFill>
          <a:blip r:embed="rId4"/>
          <a:stretch>
            <a:fillRect/>
          </a:stretch>
        </p:blipFill>
        <p:spPr>
          <a:xfrm>
            <a:off x="5910262" y="2635670"/>
            <a:ext cx="3848100" cy="476250"/>
          </a:xfrm>
          <a:prstGeom prst="rect">
            <a:avLst/>
          </a:prstGeom>
        </p:spPr>
      </p:pic>
      <p:pic>
        <p:nvPicPr>
          <p:cNvPr id="13" name="Picture 12">
            <a:extLst>
              <a:ext uri="{FF2B5EF4-FFF2-40B4-BE49-F238E27FC236}">
                <a16:creationId xmlns:a16="http://schemas.microsoft.com/office/drawing/2014/main" id="{CC63E807-3737-8985-5898-79BF6E6F6636}"/>
              </a:ext>
            </a:extLst>
          </p:cNvPr>
          <p:cNvPicPr>
            <a:picLocks noChangeAspect="1"/>
          </p:cNvPicPr>
          <p:nvPr/>
        </p:nvPicPr>
        <p:blipFill>
          <a:blip r:embed="rId5"/>
          <a:stretch>
            <a:fillRect/>
          </a:stretch>
        </p:blipFill>
        <p:spPr>
          <a:xfrm>
            <a:off x="5910262" y="3376612"/>
            <a:ext cx="4857750" cy="86677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BCE7365-37EE-1B16-D54C-A1B9C0C12F42}"/>
              </a:ext>
            </a:extLst>
          </p:cNvPr>
          <p:cNvPicPr>
            <a:picLocks noChangeAspect="1"/>
          </p:cNvPicPr>
          <p:nvPr/>
        </p:nvPicPr>
        <p:blipFill>
          <a:blip r:embed="rId3"/>
          <a:stretch>
            <a:fillRect/>
          </a:stretch>
        </p:blipFill>
        <p:spPr>
          <a:xfrm>
            <a:off x="5910262" y="1792288"/>
            <a:ext cx="5019675" cy="571500"/>
          </a:xfrm>
          <a:prstGeom prst="rect">
            <a:avLst/>
          </a:prstGeom>
        </p:spPr>
      </p:pic>
      <p:pic>
        <p:nvPicPr>
          <p:cNvPr id="9" name="Picture 8">
            <a:extLst>
              <a:ext uri="{FF2B5EF4-FFF2-40B4-BE49-F238E27FC236}">
                <a16:creationId xmlns:a16="http://schemas.microsoft.com/office/drawing/2014/main" id="{B5629987-6998-CAAA-E4C4-17D634A98497}"/>
              </a:ext>
            </a:extLst>
          </p:cNvPr>
          <p:cNvPicPr>
            <a:picLocks noChangeAspect="1"/>
          </p:cNvPicPr>
          <p:nvPr/>
        </p:nvPicPr>
        <p:blipFill>
          <a:blip r:embed="rId4"/>
          <a:stretch>
            <a:fillRect/>
          </a:stretch>
        </p:blipFill>
        <p:spPr>
          <a:xfrm>
            <a:off x="5910262" y="2514861"/>
            <a:ext cx="3238500" cy="361950"/>
          </a:xfrm>
          <a:prstGeom prst="rect">
            <a:avLst/>
          </a:prstGeom>
        </p:spPr>
      </p:pic>
      <p:pic>
        <p:nvPicPr>
          <p:cNvPr id="12" name="Picture 11">
            <a:extLst>
              <a:ext uri="{FF2B5EF4-FFF2-40B4-BE49-F238E27FC236}">
                <a16:creationId xmlns:a16="http://schemas.microsoft.com/office/drawing/2014/main" id="{6E5FF991-9F12-D308-83CE-3750F11D902F}"/>
              </a:ext>
            </a:extLst>
          </p:cNvPr>
          <p:cNvPicPr>
            <a:picLocks noChangeAspect="1"/>
          </p:cNvPicPr>
          <p:nvPr/>
        </p:nvPicPr>
        <p:blipFill>
          <a:blip r:embed="rId5"/>
          <a:stretch>
            <a:fillRect/>
          </a:stretch>
        </p:blipFill>
        <p:spPr>
          <a:xfrm>
            <a:off x="5910262" y="3025026"/>
            <a:ext cx="3705225" cy="371475"/>
          </a:xfrm>
          <a:prstGeom prst="rect">
            <a:avLst/>
          </a:prstGeom>
        </p:spPr>
      </p:pic>
      <p:pic>
        <p:nvPicPr>
          <p:cNvPr id="14" name="Picture 13">
            <a:extLst>
              <a:ext uri="{FF2B5EF4-FFF2-40B4-BE49-F238E27FC236}">
                <a16:creationId xmlns:a16="http://schemas.microsoft.com/office/drawing/2014/main" id="{99D1561C-611F-9A3F-4350-ABFFB9542FF6}"/>
              </a:ext>
            </a:extLst>
          </p:cNvPr>
          <p:cNvPicPr>
            <a:picLocks noChangeAspect="1"/>
          </p:cNvPicPr>
          <p:nvPr/>
        </p:nvPicPr>
        <p:blipFill>
          <a:blip r:embed="rId6"/>
          <a:stretch>
            <a:fillRect/>
          </a:stretch>
        </p:blipFill>
        <p:spPr>
          <a:xfrm>
            <a:off x="5910262" y="3533864"/>
            <a:ext cx="2943225" cy="523875"/>
          </a:xfrm>
          <a:prstGeom prst="rect">
            <a:avLst/>
          </a:prstGeom>
        </p:spPr>
      </p:pic>
      <p:pic>
        <p:nvPicPr>
          <p:cNvPr id="16" name="Picture 15">
            <a:extLst>
              <a:ext uri="{FF2B5EF4-FFF2-40B4-BE49-F238E27FC236}">
                <a16:creationId xmlns:a16="http://schemas.microsoft.com/office/drawing/2014/main" id="{E19C2EBF-7082-8896-781D-98E71DAA8662}"/>
              </a:ext>
            </a:extLst>
          </p:cNvPr>
          <p:cNvPicPr>
            <a:picLocks noChangeAspect="1"/>
          </p:cNvPicPr>
          <p:nvPr/>
        </p:nvPicPr>
        <p:blipFill>
          <a:blip r:embed="rId7"/>
          <a:stretch>
            <a:fillRect/>
          </a:stretch>
        </p:blipFill>
        <p:spPr>
          <a:xfrm>
            <a:off x="5891212" y="4310265"/>
            <a:ext cx="3724275" cy="141922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1066</TotalTime>
  <Words>1978</Words>
  <Application>Microsoft Office PowerPoint</Application>
  <PresentationFormat>Widescreen</PresentationFormat>
  <Paragraphs>276</Paragraphs>
  <Slides>47</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Abadi</vt:lpstr>
      <vt:lpstr>Arial</vt:lpstr>
      <vt:lpstr>Calibri</vt:lpstr>
      <vt:lpstr>IBM Plex Mono SemiBold</vt:lpstr>
      <vt:lpstr>OpenSans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Sanuwar Rashid</cp:lastModifiedBy>
  <cp:revision>218</cp:revision>
  <dcterms:created xsi:type="dcterms:W3CDTF">2021-04-29T18:58:34Z</dcterms:created>
  <dcterms:modified xsi:type="dcterms:W3CDTF">2024-09-17T20:30:39Z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